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4" r:id="rId1"/>
  </p:sldMasterIdLst>
  <p:notesMasterIdLst>
    <p:notesMasterId r:id="rId21"/>
  </p:notesMasterIdLst>
  <p:handoutMasterIdLst>
    <p:handoutMasterId r:id="rId22"/>
  </p:handoutMasterIdLst>
  <p:sldIdLst>
    <p:sldId id="399" r:id="rId2"/>
    <p:sldId id="355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400" r:id="rId19"/>
    <p:sldId id="379" r:id="rId20"/>
  </p:sldIdLst>
  <p:sldSz cx="12192000" cy="6858000"/>
  <p:notesSz cx="9925050" cy="679767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orient="horz" pos="1344" userDrawn="1">
          <p15:clr>
            <a:srgbClr val="A4A3A4"/>
          </p15:clr>
        </p15:guide>
        <p15:guide id="3" orient="horz" pos="754" userDrawn="1">
          <p15:clr>
            <a:srgbClr val="A4A3A4"/>
          </p15:clr>
        </p15:guide>
        <p15:guide id="4" pos="6199" userDrawn="1">
          <p15:clr>
            <a:srgbClr val="A4A3A4"/>
          </p15:clr>
        </p15:guide>
        <p15:guide id="5" pos="74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214200"/>
    <a:srgbClr val="006600"/>
    <a:srgbClr val="C3C7CB"/>
    <a:srgbClr val="C0C0C0"/>
    <a:srgbClr val="00A249"/>
    <a:srgbClr val="5AD00A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190" autoAdjust="0"/>
  </p:normalViewPr>
  <p:slideViewPr>
    <p:cSldViewPr>
      <p:cViewPr varScale="1">
        <p:scale>
          <a:sx n="73" d="100"/>
          <a:sy n="73" d="100"/>
        </p:scale>
        <p:origin x="90" y="66"/>
      </p:cViewPr>
      <p:guideLst>
        <p:guide orient="horz" pos="255"/>
        <p:guide orient="horz" pos="1344"/>
        <p:guide orient="horz" pos="754"/>
        <p:guide pos="6199"/>
        <p:guide pos="74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937" cy="340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0796" y="0"/>
            <a:ext cx="4301937" cy="3403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A7A42-6B63-4EB8-B16A-72CF360F4F84}" type="datetimeFigureOut">
              <a:rPr lang="pt-BR" smtClean="0"/>
              <a:t>14/09/2018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269"/>
            <a:ext cx="4301937" cy="3403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0796" y="6456269"/>
            <a:ext cx="4301937" cy="3403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E41F4-BDF7-4D20-8BD0-D9E124547E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74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5621899" y="0"/>
            <a:ext cx="4300855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805171-478A-4C27-829D-BB9372CB75BD}" type="datetimeFigureOut">
              <a:rPr lang="pt-BR" altLang="pt-BR"/>
              <a:pPr/>
              <a:t>14/09/2018</a:t>
            </a:fld>
            <a:endParaRPr lang="pt-BR" altLang="pt-BR"/>
          </a:p>
        </p:txBody>
      </p:sp>
      <p:sp>
        <p:nvSpPr>
          <p:cNvPr id="4" name="Espaço Reservado para Imagem de Slide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5575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992506" y="3228896"/>
            <a:ext cx="7940040" cy="305895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6" name="Espaço Reservado para Rodapé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085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5621899" y="6456612"/>
            <a:ext cx="4300855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7795266-F175-45EC-ACFD-DA22D57C479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0697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5CD5-44CF-4A60-BC6A-D9BC9AACE5AE}" type="datetimeFigureOut">
              <a:rPr lang="es-ES" altLang="pt-BR" smtClean="0"/>
              <a:pPr/>
              <a:t>14/09/2018</a:t>
            </a:fld>
            <a:endParaRPr lang="es-E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C9AD-9714-4289-87D4-0FC9F81EFED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202252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5CD5-44CF-4A60-BC6A-D9BC9AACE5AE}" type="datetimeFigureOut">
              <a:rPr lang="es-ES" altLang="pt-BR" smtClean="0"/>
              <a:pPr/>
              <a:t>14/09/2018</a:t>
            </a:fld>
            <a:endParaRPr lang="es-E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C9AD-9714-4289-87D4-0FC9F81EFED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372736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5CD5-44CF-4A60-BC6A-D9BC9AACE5AE}" type="datetimeFigureOut">
              <a:rPr lang="es-ES" altLang="pt-BR" smtClean="0"/>
              <a:pPr/>
              <a:t>14/09/2018</a:t>
            </a:fld>
            <a:endParaRPr lang="es-E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C9AD-9714-4289-87D4-0FC9F81EFED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116971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5CD5-44CF-4A60-BC6A-D9BC9AACE5AE}" type="datetimeFigureOut">
              <a:rPr lang="es-ES" altLang="pt-BR" smtClean="0"/>
              <a:pPr/>
              <a:t>14/09/2018</a:t>
            </a:fld>
            <a:endParaRPr lang="es-E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C9AD-9714-4289-87D4-0FC9F81EFED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197386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5CD5-44CF-4A60-BC6A-D9BC9AACE5AE}" type="datetimeFigureOut">
              <a:rPr lang="es-ES" altLang="pt-BR" smtClean="0"/>
              <a:pPr/>
              <a:t>14/09/2018</a:t>
            </a:fld>
            <a:endParaRPr lang="es-E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C9AD-9714-4289-87D4-0FC9F81EFED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145783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5CD5-44CF-4A60-BC6A-D9BC9AACE5AE}" type="datetimeFigureOut">
              <a:rPr lang="es-ES" altLang="pt-BR" smtClean="0"/>
              <a:pPr/>
              <a:t>14/09/2018</a:t>
            </a:fld>
            <a:endParaRPr lang="es-ES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C9AD-9714-4289-87D4-0FC9F81EFED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419789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5CD5-44CF-4A60-BC6A-D9BC9AACE5AE}" type="datetimeFigureOut">
              <a:rPr lang="es-ES" altLang="pt-BR" smtClean="0"/>
              <a:pPr/>
              <a:t>14/09/2018</a:t>
            </a:fld>
            <a:endParaRPr lang="es-ES" alt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C9AD-9714-4289-87D4-0FC9F81EFED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212903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5CD5-44CF-4A60-BC6A-D9BC9AACE5AE}" type="datetimeFigureOut">
              <a:rPr lang="es-ES" altLang="pt-BR" smtClean="0"/>
              <a:pPr/>
              <a:t>14/09/2018</a:t>
            </a:fld>
            <a:endParaRPr lang="es-ES" alt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C9AD-9714-4289-87D4-0FC9F81EFED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90845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5CD5-44CF-4A60-BC6A-D9BC9AACE5AE}" type="datetimeFigureOut">
              <a:rPr lang="es-ES" altLang="pt-BR" smtClean="0"/>
              <a:pPr/>
              <a:t>14/09/2018</a:t>
            </a:fld>
            <a:endParaRPr lang="es-ES" alt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C9AD-9714-4289-87D4-0FC9F81EFED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331739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5CD5-44CF-4A60-BC6A-D9BC9AACE5AE}" type="datetimeFigureOut">
              <a:rPr lang="es-ES" altLang="pt-BR" smtClean="0"/>
              <a:pPr/>
              <a:t>14/09/2018</a:t>
            </a:fld>
            <a:endParaRPr lang="es-ES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C9AD-9714-4289-87D4-0FC9F81EFED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257311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65CD5-44CF-4A60-BC6A-D9BC9AACE5AE}" type="datetimeFigureOut">
              <a:rPr lang="es-ES" altLang="pt-BR" smtClean="0"/>
              <a:pPr/>
              <a:t>14/09/2018</a:t>
            </a:fld>
            <a:endParaRPr lang="es-ES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C9AD-9714-4289-87D4-0FC9F81EFED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257807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5CD5-44CF-4A60-BC6A-D9BC9AACE5AE}" type="datetimeFigureOut">
              <a:rPr lang="es-ES" altLang="pt-BR" smtClean="0"/>
              <a:pPr/>
              <a:t>14/09/2018</a:t>
            </a:fld>
            <a:endParaRPr lang="es-E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C9AD-9714-4289-87D4-0FC9F81EFED5}" type="slidenum">
              <a:rPr lang="es-ES" altLang="pt-BR" smtClean="0"/>
              <a:pPr/>
              <a:t>‹nº›</a:t>
            </a:fld>
            <a:endParaRPr lang="es-ES" altLang="pt-BR"/>
          </a:p>
        </p:txBody>
      </p:sp>
    </p:spTree>
    <p:extLst>
      <p:ext uri="{BB962C8B-B14F-4D97-AF65-F5344CB8AC3E}">
        <p14:creationId xmlns:p14="http://schemas.microsoft.com/office/powerpoint/2010/main" val="372070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42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aixaDeTexto 1"/>
          <p:cNvSpPr txBox="1"/>
          <p:nvPr/>
        </p:nvSpPr>
        <p:spPr>
          <a:xfrm>
            <a:off x="1436634" y="836712"/>
            <a:ext cx="86918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altLang="pt-BR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ENCONTRO NACIONAL DE  DIRIGENTES DE GRADUAÇÃO, PÓS-GRADUAÇÃO E PESQUISA E DE EXTENSÃO DAS IES PARTICULARES</a:t>
            </a:r>
            <a:endParaRPr lang="pt-BR" altLang="pt-BR" sz="3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aixaDeTexto 4"/>
          <p:cNvSpPr txBox="1">
            <a:spLocks noChangeArrowheads="1"/>
          </p:cNvSpPr>
          <p:nvPr/>
        </p:nvSpPr>
        <p:spPr bwMode="auto">
          <a:xfrm>
            <a:off x="1" y="5437673"/>
            <a:ext cx="118566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rgbClr val="595959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rgbClr val="595959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rgbClr val="595959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rgbClr val="595959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rgbClr val="595959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BR" sz="2000" dirty="0" smtClean="0">
                <a:solidFill>
                  <a:schemeClr val="bg1"/>
                </a:solidFill>
                <a:latin typeface="+mn-lt"/>
                <a:cs typeface="Myriad Pro Cond"/>
              </a:rPr>
              <a:t>Professor Dr. Maximiliano Damas</a:t>
            </a:r>
          </a:p>
          <a:p>
            <a:pPr>
              <a:defRPr/>
            </a:pPr>
            <a:r>
              <a:rPr lang="pt-BR" sz="2000" dirty="0" smtClean="0">
                <a:solidFill>
                  <a:schemeClr val="bg1"/>
                </a:solidFill>
                <a:latin typeface="+mn-lt"/>
                <a:cs typeface="Myriad Pro Cond"/>
              </a:rPr>
              <a:t>Pró-reitor Acadêmico do Centro Universitário UniCarioca</a:t>
            </a:r>
          </a:p>
          <a:p>
            <a:pPr>
              <a:defRPr/>
            </a:pPr>
            <a:r>
              <a:rPr lang="pt-BR" sz="2000" dirty="0" smtClean="0">
                <a:solidFill>
                  <a:schemeClr val="bg1"/>
                </a:solidFill>
                <a:latin typeface="+mn-lt"/>
                <a:cs typeface="Myriad Pro Cond"/>
              </a:rPr>
              <a:t>Membro da Comissão Consultiva do INEP para elaboração dos novos instrumentos, representando o FÓRUM.</a:t>
            </a:r>
            <a:endParaRPr lang="pt-BR" sz="2000" dirty="0">
              <a:solidFill>
                <a:schemeClr val="bg1"/>
              </a:solidFill>
              <a:latin typeface="+mn-lt"/>
              <a:cs typeface="Myriad Pro Cond"/>
            </a:endParaRPr>
          </a:p>
        </p:txBody>
      </p:sp>
      <p:sp>
        <p:nvSpPr>
          <p:cNvPr id="11" name="CaixaDeTexto 3"/>
          <p:cNvSpPr txBox="1">
            <a:spLocks noChangeArrowheads="1"/>
          </p:cNvSpPr>
          <p:nvPr/>
        </p:nvSpPr>
        <p:spPr bwMode="auto">
          <a:xfrm>
            <a:off x="5327915" y="333375"/>
            <a:ext cx="64322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pt-BR" altLang="pt-BR" sz="1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Rio de Janeiro, 14 de setembro de 2018.</a:t>
            </a:r>
            <a:endParaRPr lang="pt-BR" altLang="pt-BR" sz="1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83499" y="3645024"/>
            <a:ext cx="8832981" cy="0"/>
          </a:xfrm>
          <a:prstGeom prst="line">
            <a:avLst/>
          </a:prstGeom>
          <a:ln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487488" y="3122384"/>
            <a:ext cx="9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4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6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669023"/>
              </p:ext>
            </p:extLst>
          </p:nvPr>
        </p:nvGraphicFramePr>
        <p:xfrm>
          <a:off x="263352" y="1988840"/>
          <a:ext cx="11449272" cy="347474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24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Indicador 3.4 (Instrumento Antigo)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 smtClean="0"/>
                        <a:t>Políticas institucionais e ações acadêmico-administrativas para a pesquisa ou iniciação científica, tecnológica, artística e cultural.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Indicador 3.4 (Instrumento atual)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Políticas institucionais e ações acadêmico-administrativas para a pesquisa ou iniciação científica, a inovação tecnológica e o desenvolvimento artístico e cultural.</a:t>
                      </a:r>
                      <a:endParaRPr kumimoji="0" lang="pt-BR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Quando as ações acadêmico-administrativas de pesquisa ou iniciação científica, tecnológica, artística e cultural estão previstas/implantadas, de maneira excelente, em conformidade com as políticas estabelecidas.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As ações acadêmico-administrativas para a pesquisa ou iniciação científica, a inovação tecnológica e o desenvolvimento artístico e cultural estão em conformidade com as políticas estabelecidas, com garantia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de divulgação no meio acadêmico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, são estimuladas com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programas de bolsas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 mantidos com recursos próprios ou de agências de fomento e promovem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práticas reconhecidamente exitosas ou inovadoras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.</a:t>
                      </a: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7328" y="5725705"/>
            <a:ext cx="121328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 smtClean="0">
                <a:latin typeface="+mj-lt"/>
              </a:rPr>
              <a:t>Existe uma definição clara de como as ações devem ser implantadas e a preocupação com a divulgação.</a:t>
            </a:r>
          </a:p>
        </p:txBody>
      </p:sp>
      <p:sp>
        <p:nvSpPr>
          <p:cNvPr id="9" name="CaixaDeTexto 3"/>
          <p:cNvSpPr txBox="1">
            <a:spLocks noChangeArrowheads="1"/>
          </p:cNvSpPr>
          <p:nvPr/>
        </p:nvSpPr>
        <p:spPr bwMode="auto">
          <a:xfrm>
            <a:off x="2423592" y="1412776"/>
            <a:ext cx="73448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pt-BR" altLang="pt-BR" sz="2000" b="1" dirty="0" smtClean="0">
                <a:latin typeface="Calibri" panose="020F0502020204030204" pitchFamily="34" charset="0"/>
              </a:rPr>
              <a:t>Nova perspectiva dentro do contexto da avaliação institucional</a:t>
            </a:r>
            <a:endParaRPr lang="pt-BR" altLang="pt-BR" sz="2000" b="1" dirty="0">
              <a:latin typeface="Calibri" panose="020F0502020204030204" pitchFamily="34" charset="0"/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778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207530"/>
              </p:ext>
            </p:extLst>
          </p:nvPr>
        </p:nvGraphicFramePr>
        <p:xfrm>
          <a:off x="263352" y="1988840"/>
          <a:ext cx="11449272" cy="320042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24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Indicador 3.6 (Instrumento Antigo)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 smtClean="0"/>
                        <a:t>Políticas institucionais e ações de estímulo relacionadas à difusão das produções acadêmicas: científica, didático-pedagógica, tecnológica, artística e cultural. 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Indicador 3.6 (Instrumento atual)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Políticas institucionais e ações de estímulo e difusão para a produção acadêmica docente.</a:t>
                      </a: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Quando as ações de estímulo às produções acadêmicas e sua difusão estão previstas/implantadas, de maneira excelente, considerando, em uma análise sistêmica e global, os aspectos: incentivo a publicações científicas, didático-pedagógicas, tecnológicas, artísticas e culturais; bolsa de pesquisa/iniciação científico-tecnológica; grupos de pesquisa e auxílio para participação em eventos.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As ações de estímulo e difusão para a produção acadêmica promovem publicações científicas, didático-pedagógicas, tecnológicas, artísticas e culturais, incentivam a participação dos docentes em eventos de âmbito local, nacional e internacional, e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incluem a organização e publicação de revista acadêmico-científica indexada no </a:t>
                      </a:r>
                      <a:r>
                        <a:rPr kumimoji="0" lang="pt-B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Qualis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.</a:t>
                      </a: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7328" y="5725705"/>
            <a:ext cx="121328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 smtClean="0">
                <a:latin typeface="+mj-lt"/>
              </a:rPr>
              <a:t>Uma diferença importante se dá na exigência de publicação de revista acadêmico científica indexada no </a:t>
            </a:r>
            <a:r>
              <a:rPr lang="pt-BR" sz="2000" dirty="0" err="1" smtClean="0">
                <a:latin typeface="+mj-lt"/>
              </a:rPr>
              <a:t>Qualis</a:t>
            </a:r>
            <a:r>
              <a:rPr lang="pt-BR" sz="2000" dirty="0" smtClean="0">
                <a:latin typeface="+mj-lt"/>
              </a:rPr>
              <a:t>.</a:t>
            </a:r>
          </a:p>
        </p:txBody>
      </p:sp>
      <p:sp>
        <p:nvSpPr>
          <p:cNvPr id="9" name="CaixaDeTexto 3"/>
          <p:cNvSpPr txBox="1">
            <a:spLocks noChangeArrowheads="1"/>
          </p:cNvSpPr>
          <p:nvPr/>
        </p:nvSpPr>
        <p:spPr bwMode="auto">
          <a:xfrm>
            <a:off x="2423592" y="1412776"/>
            <a:ext cx="73448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pt-BR" altLang="pt-BR" sz="2000" b="1" dirty="0" smtClean="0">
                <a:latin typeface="Calibri" panose="020F0502020204030204" pitchFamily="34" charset="0"/>
              </a:rPr>
              <a:t>Nova perspectiva dentro do contexto da avaliação institucional</a:t>
            </a:r>
            <a:endParaRPr lang="pt-BR" altLang="pt-BR" sz="2000" b="1" dirty="0">
              <a:latin typeface="Calibri" panose="020F0502020204030204" pitchFamily="34" charset="0"/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75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911424" y="2101494"/>
            <a:ext cx="1033264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 smtClean="0">
                <a:latin typeface="+mj-lt"/>
              </a:rPr>
              <a:t>O IGC é uma média ponderada envolvendo as notas contínuas dos conceitos preliminares de curso (NCPC) dos cursos de graduação e os conceitos CAPES dos cursos de programas de pós-graduação </a:t>
            </a:r>
            <a:r>
              <a:rPr lang="pt-BR" sz="2000" i="1" dirty="0" smtClean="0">
                <a:latin typeface="+mj-lt"/>
              </a:rPr>
              <a:t>stricto sensu</a:t>
            </a:r>
            <a:r>
              <a:rPr lang="pt-BR" sz="2000" dirty="0" smtClean="0">
                <a:latin typeface="+mj-lt"/>
              </a:rPr>
              <a:t>.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2000" dirty="0" smtClean="0">
                <a:latin typeface="+mj-lt"/>
              </a:rPr>
              <a:t>As informações que são utilizadas: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latin typeface="+mj-lt"/>
              </a:rPr>
              <a:t>NCPC de cada curso do triênio;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latin typeface="+mj-lt"/>
              </a:rPr>
              <a:t>Número de matrículas ativas de cada curso de graduação no triênio;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latin typeface="+mj-lt"/>
              </a:rPr>
              <a:t>Conceitos CAPES de cada curso de Mestrado e Doutorado no ano referente a execução do ENADE;</a:t>
            </a:r>
          </a:p>
          <a:p>
            <a:pPr marL="342900" indent="-342900" algn="just">
              <a:buFontTx/>
              <a:buChar char="-"/>
            </a:pPr>
            <a:r>
              <a:rPr lang="pt-BR" sz="2000" dirty="0">
                <a:latin typeface="+mj-lt"/>
              </a:rPr>
              <a:t>Número de matrículas ativas de cada curso de </a:t>
            </a:r>
            <a:r>
              <a:rPr lang="pt-BR" sz="2000" dirty="0" smtClean="0">
                <a:latin typeface="+mj-lt"/>
              </a:rPr>
              <a:t>Mestrado e Doutorado.</a:t>
            </a:r>
          </a:p>
          <a:p>
            <a:pPr marL="342900" indent="-342900" algn="just">
              <a:buFontTx/>
              <a:buChar char="-"/>
            </a:pPr>
            <a:endParaRPr lang="pt-BR" sz="2000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51584" y="1454294"/>
            <a:ext cx="8892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b="1" dirty="0" smtClean="0">
                <a:solidFill>
                  <a:srgbClr val="000000"/>
                </a:solidFill>
                <a:latin typeface="+mj-lt"/>
              </a:rPr>
              <a:t>O cálculo do IGC e os cursos </a:t>
            </a:r>
            <a:r>
              <a:rPr lang="pt-BR" b="1" i="1" dirty="0" smtClean="0">
                <a:solidFill>
                  <a:srgbClr val="000000"/>
                </a:solidFill>
                <a:latin typeface="+mj-lt"/>
              </a:rPr>
              <a:t>stricto sensu</a:t>
            </a:r>
            <a:endParaRPr lang="pt-BR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314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911424" y="2101494"/>
                <a:ext cx="10332640" cy="40934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just"/>
                <a:r>
                  <a:rPr lang="pt-BR" sz="2000" dirty="0" smtClean="0">
                    <a:latin typeface="+mj-lt"/>
                  </a:rPr>
                  <a:t>O IGC de uma IES é assim calculado: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/>
                        </a:rPr>
                        <m:t>𝐼</m:t>
                      </m:r>
                      <m:r>
                        <a:rPr lang="pt-BR" sz="2000" b="0" i="1" smtClean="0">
                          <a:latin typeface="Cambria Math"/>
                        </a:rPr>
                        <m:t>𝐺𝐶</m:t>
                      </m:r>
                      <m:r>
                        <a:rPr lang="pt-BR" sz="2000" b="0" i="1" smtClean="0">
                          <a:latin typeface="Cambria Math"/>
                        </a:rPr>
                        <m:t>= </m:t>
                      </m:r>
                      <m:r>
                        <a:rPr lang="pt-BR" sz="2000" b="0" i="1" smtClean="0">
                          <a:latin typeface="Cambria Math"/>
                        </a:rPr>
                        <m:t>𝐺</m:t>
                      </m:r>
                      <m:r>
                        <a:rPr lang="pt-BR" sz="2000" b="0" i="1" smtClean="0">
                          <a:latin typeface="Cambria Math"/>
                        </a:rPr>
                        <m:t>. </m:t>
                      </m:r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𝑀</m:t>
                      </m:r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. </m:t>
                      </m:r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. </m:t>
                      </m:r>
                      <m:r>
                        <a:rPr lang="pt-BR" sz="2000" b="0" i="1" smtClean="0">
                          <a:latin typeface="Cambria Math"/>
                          <a:ea typeface="Cambria Math"/>
                        </a:rPr>
                        <m:t>𝛾</m:t>
                      </m:r>
                    </m:oMath>
                  </m:oMathPara>
                </a14:m>
                <a:endParaRPr lang="pt-BR" sz="2000" dirty="0" smtClean="0">
                  <a:latin typeface="+mj-lt"/>
                </a:endParaRPr>
              </a:p>
              <a:p>
                <a:pPr algn="just"/>
                <a:r>
                  <a:rPr lang="pt-BR" sz="2000" dirty="0" smtClean="0">
                    <a:latin typeface="+mj-lt"/>
                  </a:rPr>
                  <a:t>Onde:</a:t>
                </a:r>
              </a:p>
              <a:p>
                <a:pPr algn="just"/>
                <a:r>
                  <a:rPr lang="pt-BR" sz="2000" dirty="0" smtClean="0">
                    <a:latin typeface="+mj-lt"/>
                  </a:rPr>
                  <a:t>IGC é o Índice </a:t>
                </a:r>
                <a:r>
                  <a:rPr lang="pt-BR" sz="2000" dirty="0">
                    <a:latin typeface="+mj-lt"/>
                  </a:rPr>
                  <a:t>G</a:t>
                </a:r>
                <a:r>
                  <a:rPr lang="pt-BR" sz="2000" dirty="0" smtClean="0">
                    <a:latin typeface="+mj-lt"/>
                  </a:rPr>
                  <a:t>eral de Cursos Avaliados da Instituição;</a:t>
                </a:r>
              </a:p>
              <a:p>
                <a:pPr algn="just"/>
                <a:endParaRPr lang="pt-BR" sz="2000" dirty="0" smtClean="0">
                  <a:latin typeface="+mj-lt"/>
                </a:endParaRPr>
              </a:p>
              <a:p>
                <a:pPr algn="just"/>
                <a:r>
                  <a:rPr lang="pt-BR" sz="20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pt-BR" sz="2000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pt-BR" sz="2000" dirty="0" smtClean="0">
                    <a:latin typeface="+mj-lt"/>
                  </a:rPr>
                  <a:t> é a proporção de matrículas na graduação;</a:t>
                </a:r>
              </a:p>
              <a:p>
                <a:pPr algn="just"/>
                <a:r>
                  <a:rPr lang="pt-BR" sz="2000" i="1" dirty="0" smtClean="0">
                    <a:latin typeface="+mj-lt"/>
                  </a:rPr>
                  <a:t>G </a:t>
                </a:r>
                <a:r>
                  <a:rPr lang="pt-BR" sz="2000" dirty="0" smtClean="0">
                    <a:latin typeface="+mj-lt"/>
                  </a:rPr>
                  <a:t>é a nota média dos cursos de Graduação da IES;</a:t>
                </a:r>
              </a:p>
              <a:p>
                <a:pPr algn="just"/>
                <a:endParaRPr lang="pt-BR" sz="2000" dirty="0" smtClean="0">
                  <a:latin typeface="+mj-lt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pt-BR" sz="2000" i="1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pt-BR" sz="2000" i="1" dirty="0" smtClean="0">
                    <a:latin typeface="+mj-lt"/>
                  </a:rPr>
                  <a:t> </a:t>
                </a:r>
                <a:r>
                  <a:rPr lang="pt-BR" sz="2000" dirty="0" smtClean="0">
                    <a:latin typeface="+mj-lt"/>
                  </a:rPr>
                  <a:t>é a proporção de matrículas nos cursos de Mestrado da IES;</a:t>
                </a:r>
              </a:p>
              <a:p>
                <a:pPr algn="just"/>
                <a:r>
                  <a:rPr lang="pt-BR" sz="2000" i="1" dirty="0" smtClean="0">
                    <a:latin typeface="+mj-lt"/>
                  </a:rPr>
                  <a:t>M </a:t>
                </a:r>
                <a:r>
                  <a:rPr lang="pt-BR" sz="2000" dirty="0" smtClean="0">
                    <a:latin typeface="+mj-lt"/>
                  </a:rPr>
                  <a:t>é a nota média dos cursos de Mestrado da IES;</a:t>
                </a:r>
              </a:p>
              <a:p>
                <a:pPr algn="just"/>
                <a:endParaRPr lang="pt-BR" sz="2000" dirty="0" smtClean="0">
                  <a:latin typeface="+mj-lt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pt-BR" sz="2000" i="1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pt-BR" sz="2000" dirty="0" smtClean="0"/>
                  <a:t> </a:t>
                </a:r>
                <a:r>
                  <a:rPr lang="pt-BR" sz="2000" dirty="0">
                    <a:latin typeface="+mj-lt"/>
                  </a:rPr>
                  <a:t>é a proporção de matrículas nos cursos de D</a:t>
                </a:r>
                <a:r>
                  <a:rPr lang="pt-BR" sz="2000" dirty="0" smtClean="0">
                    <a:latin typeface="+mj-lt"/>
                  </a:rPr>
                  <a:t>outorado da </a:t>
                </a:r>
                <a:r>
                  <a:rPr lang="pt-BR" sz="2000" dirty="0">
                    <a:latin typeface="+mj-lt"/>
                  </a:rPr>
                  <a:t>IES</a:t>
                </a:r>
                <a:r>
                  <a:rPr lang="pt-BR" sz="2000" dirty="0" smtClean="0">
                    <a:latin typeface="+mj-lt"/>
                  </a:rPr>
                  <a:t>;</a:t>
                </a:r>
              </a:p>
              <a:p>
                <a:pPr algn="just"/>
                <a:r>
                  <a:rPr lang="pt-BR" sz="2000" i="1" dirty="0" smtClean="0">
                    <a:latin typeface="+mj-lt"/>
                  </a:rPr>
                  <a:t>D </a:t>
                </a:r>
                <a:r>
                  <a:rPr lang="pt-BR" sz="2000" dirty="0" smtClean="0">
                    <a:latin typeface="+mj-lt"/>
                  </a:rPr>
                  <a:t>é </a:t>
                </a:r>
                <a:r>
                  <a:rPr lang="pt-BR" sz="2000" dirty="0">
                    <a:latin typeface="+mj-lt"/>
                  </a:rPr>
                  <a:t>a nota média dos cursos de </a:t>
                </a:r>
                <a:r>
                  <a:rPr lang="pt-BR" sz="2000" dirty="0" smtClean="0">
                    <a:latin typeface="+mj-lt"/>
                  </a:rPr>
                  <a:t>Doutorado da IES.</a:t>
                </a:r>
                <a:endParaRPr lang="pt-BR" sz="2000" i="1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424" y="2101494"/>
                <a:ext cx="10332640" cy="4093428"/>
              </a:xfrm>
              <a:prstGeom prst="rect">
                <a:avLst/>
              </a:prstGeom>
              <a:blipFill>
                <a:blip r:embed="rId2"/>
                <a:stretch>
                  <a:fillRect l="-649" t="-894" b="-17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2351584" y="1454294"/>
            <a:ext cx="8892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b="1" dirty="0" smtClean="0">
                <a:solidFill>
                  <a:srgbClr val="000000"/>
                </a:solidFill>
                <a:latin typeface="+mj-lt"/>
              </a:rPr>
              <a:t>O cálculo do IGC e os cursos </a:t>
            </a:r>
            <a:r>
              <a:rPr lang="pt-BR" b="1" i="1" dirty="0" smtClean="0">
                <a:solidFill>
                  <a:srgbClr val="000000"/>
                </a:solidFill>
                <a:latin typeface="+mj-lt"/>
              </a:rPr>
              <a:t>stricto sensu</a:t>
            </a:r>
            <a:endParaRPr lang="pt-BR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25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1916832"/>
            <a:ext cx="11784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 smtClean="0">
                <a:latin typeface="+mj-lt"/>
              </a:rPr>
              <a:t>Supor uma IES que não tenha cursos </a:t>
            </a:r>
            <a:r>
              <a:rPr lang="pt-BR" sz="2000" i="1" dirty="0" smtClean="0">
                <a:latin typeface="+mj-lt"/>
              </a:rPr>
              <a:t>stricto sensu </a:t>
            </a:r>
            <a:r>
              <a:rPr lang="pt-BR" sz="2000" dirty="0" smtClean="0">
                <a:latin typeface="+mj-lt"/>
              </a:rPr>
              <a:t>e possua cinco cursos de graduação com os respectivos </a:t>
            </a:r>
            <a:r>
              <a:rPr lang="pt-BR" sz="2000" dirty="0" err="1" smtClean="0">
                <a:latin typeface="+mj-lt"/>
              </a:rPr>
              <a:t>CPCs</a:t>
            </a:r>
            <a:r>
              <a:rPr lang="pt-BR" sz="2000" dirty="0" smtClean="0">
                <a:latin typeface="+mj-lt"/>
              </a:rPr>
              <a:t> e quantitativos de alunos:</a:t>
            </a:r>
            <a:endParaRPr lang="pt-BR" sz="2000" i="1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252192" y="1454294"/>
            <a:ext cx="53640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b="1" dirty="0" smtClean="0">
                <a:solidFill>
                  <a:srgbClr val="000000"/>
                </a:solidFill>
                <a:latin typeface="+mj-lt"/>
              </a:rPr>
              <a:t>O cálculo do IGC e os cursos </a:t>
            </a:r>
            <a:r>
              <a:rPr lang="pt-BR" b="1" i="1" dirty="0" smtClean="0">
                <a:solidFill>
                  <a:srgbClr val="000000"/>
                </a:solidFill>
                <a:latin typeface="+mj-lt"/>
              </a:rPr>
              <a:t>stricto sensu</a:t>
            </a:r>
            <a:endParaRPr lang="pt-BR" b="1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612099"/>
              </p:ext>
            </p:extLst>
          </p:nvPr>
        </p:nvGraphicFramePr>
        <p:xfrm>
          <a:off x="3719736" y="2708920"/>
          <a:ext cx="4536504" cy="219463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Curso</a:t>
                      </a:r>
                      <a:endParaRPr lang="pt-BR" b="1" dirty="0"/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CPC</a:t>
                      </a:r>
                      <a:endParaRPr kumimoji="0" lang="pt-BR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Número de Alunos</a:t>
                      </a:r>
                      <a:endParaRPr kumimoji="0" lang="pt-BR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Curso C1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2,34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150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Curso C2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3,10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250</a:t>
                      </a: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Curso C3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3,35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300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Curso C4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2,85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120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Curso C5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2,40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180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52400" y="5373216"/>
            <a:ext cx="1178463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 smtClean="0">
                <a:latin typeface="+mj-lt"/>
              </a:rPr>
              <a:t>Essa IES possui 1.000 alunos de graduação e nenhum aluno em cursos </a:t>
            </a:r>
            <a:r>
              <a:rPr lang="pt-BR" sz="2000" i="1" dirty="0" smtClean="0">
                <a:latin typeface="+mj-lt"/>
              </a:rPr>
              <a:t>stricto sensu</a:t>
            </a:r>
            <a:r>
              <a:rPr lang="pt-BR" sz="2000" dirty="0" smtClean="0">
                <a:latin typeface="+mj-lt"/>
              </a:rPr>
              <a:t>. A sua nota média da graduação é a média ponderada dos </a:t>
            </a:r>
            <a:r>
              <a:rPr lang="pt-BR" sz="2000" dirty="0" err="1" smtClean="0">
                <a:latin typeface="+mj-lt"/>
              </a:rPr>
              <a:t>CPCs</a:t>
            </a:r>
            <a:r>
              <a:rPr lang="pt-BR" sz="2000" dirty="0" smtClean="0">
                <a:latin typeface="+mj-lt"/>
              </a:rPr>
              <a:t> de cada um dos cinco cursos: </a:t>
            </a:r>
          </a:p>
          <a:p>
            <a:pPr algn="ctr"/>
            <a:r>
              <a:rPr lang="pt-BR" sz="2000" dirty="0" smtClean="0">
                <a:latin typeface="+mj-lt"/>
              </a:rPr>
              <a:t>G = 2,905</a:t>
            </a:r>
          </a:p>
          <a:p>
            <a:r>
              <a:rPr lang="pt-BR" sz="2000" dirty="0" smtClean="0">
                <a:latin typeface="+mj-lt"/>
              </a:rPr>
              <a:t>Como não possui cursos stricto sensu, o seu </a:t>
            </a:r>
            <a:r>
              <a:rPr lang="pt-BR" sz="2000" b="1" dirty="0" smtClean="0">
                <a:latin typeface="+mj-lt"/>
              </a:rPr>
              <a:t>IGC</a:t>
            </a:r>
            <a:r>
              <a:rPr lang="pt-BR" sz="2000" dirty="0" smtClean="0">
                <a:latin typeface="+mj-lt"/>
              </a:rPr>
              <a:t> também é </a:t>
            </a:r>
            <a:r>
              <a:rPr lang="pt-BR" sz="2000" b="1" dirty="0" smtClean="0">
                <a:latin typeface="+mj-lt"/>
              </a:rPr>
              <a:t>2,905</a:t>
            </a:r>
            <a:r>
              <a:rPr lang="pt-BR" sz="2000" dirty="0" smtClean="0">
                <a:latin typeface="+mj-lt"/>
              </a:rPr>
              <a:t>. O que significa um </a:t>
            </a:r>
            <a:r>
              <a:rPr lang="pt-BR" sz="2000" b="1" dirty="0" smtClean="0">
                <a:latin typeface="+mj-lt"/>
              </a:rPr>
              <a:t>IGC 3</a:t>
            </a:r>
            <a:r>
              <a:rPr lang="pt-BR" sz="2000" dirty="0" smtClean="0">
                <a:latin typeface="+mj-lt"/>
              </a:rPr>
              <a:t>.</a:t>
            </a:r>
            <a:endParaRPr lang="pt-BR" sz="2000" i="1" dirty="0">
              <a:latin typeface="+mj-lt"/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697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1916832"/>
            <a:ext cx="11784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 smtClean="0">
                <a:latin typeface="+mj-lt"/>
              </a:rPr>
              <a:t>Quando uma IES possui cursos stricto sensu, o conceito CAPES é transformado num equivalente para o cálculo do IGC:</a:t>
            </a:r>
            <a:endParaRPr lang="pt-BR" sz="2000" i="1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252192" y="1454294"/>
            <a:ext cx="53640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b="1" dirty="0" smtClean="0">
                <a:solidFill>
                  <a:srgbClr val="000000"/>
                </a:solidFill>
                <a:latin typeface="+mj-lt"/>
              </a:rPr>
              <a:t>O cálculo do IGC e os cursos </a:t>
            </a:r>
            <a:r>
              <a:rPr lang="pt-BR" b="1" i="1" dirty="0" smtClean="0">
                <a:solidFill>
                  <a:srgbClr val="000000"/>
                </a:solidFill>
                <a:latin typeface="+mj-lt"/>
              </a:rPr>
              <a:t>stricto sensu</a:t>
            </a:r>
            <a:endParaRPr lang="pt-BR" b="1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706871"/>
              </p:ext>
            </p:extLst>
          </p:nvPr>
        </p:nvGraphicFramePr>
        <p:xfrm>
          <a:off x="3503711" y="2708920"/>
          <a:ext cx="6672418" cy="219463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72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Conceito CAPES</a:t>
                      </a: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Nota do Mestrado/Doutorado para cálculo do IGC</a:t>
                      </a:r>
                      <a:endParaRPr kumimoji="0" lang="pt-BR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4,5</a:t>
                      </a: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84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-36401" y="1628800"/>
            <a:ext cx="11784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 smtClean="0">
                <a:latin typeface="+mj-lt"/>
              </a:rPr>
              <a:t>Quando uma IES possui cursos stricto sensu, o quantitativo de alunos é relativizado para equilibrar o peso do número de matrículas entre os  cursos de graduação pós-graduação stricto sensu na avaliação da IES:</a:t>
            </a:r>
            <a:endParaRPr lang="pt-BR" sz="2000" i="1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252192" y="1268760"/>
            <a:ext cx="53640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b="1" dirty="0" smtClean="0">
                <a:solidFill>
                  <a:srgbClr val="000000"/>
                </a:solidFill>
                <a:latin typeface="+mj-lt"/>
              </a:rPr>
              <a:t>O cálculo do IGC e os cursos </a:t>
            </a:r>
            <a:r>
              <a:rPr lang="pt-BR" b="1" i="1" dirty="0" smtClean="0">
                <a:solidFill>
                  <a:srgbClr val="000000"/>
                </a:solidFill>
                <a:latin typeface="+mj-lt"/>
              </a:rPr>
              <a:t>stricto sensu</a:t>
            </a:r>
            <a:endParaRPr lang="pt-BR" b="1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185867"/>
              </p:ext>
            </p:extLst>
          </p:nvPr>
        </p:nvGraphicFramePr>
        <p:xfrm>
          <a:off x="119336" y="2701952"/>
          <a:ext cx="5400600" cy="274327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398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1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Conceito CAPES</a:t>
                      </a:r>
                    </a:p>
                    <a:p>
                      <a:r>
                        <a:rPr lang="pt-BR" b="1" dirty="0" smtClean="0"/>
                        <a:t>Mestrado</a:t>
                      </a:r>
                      <a:endParaRPr lang="pt-BR" b="1" dirty="0"/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Medida de relatividade para efeito de matrículas</a:t>
                      </a:r>
                      <a:endParaRPr kumimoji="0" lang="pt-BR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2</a:t>
                      </a: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06100"/>
              </p:ext>
            </p:extLst>
          </p:nvPr>
        </p:nvGraphicFramePr>
        <p:xfrm>
          <a:off x="6384032" y="2731756"/>
          <a:ext cx="5400600" cy="274327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398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1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Conceito CAPES</a:t>
                      </a:r>
                    </a:p>
                    <a:p>
                      <a:r>
                        <a:rPr lang="pt-BR" b="1" dirty="0" smtClean="0"/>
                        <a:t>Doutorado</a:t>
                      </a:r>
                      <a:endParaRPr lang="pt-BR" b="1" dirty="0"/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Medida de relatividade para efeito de matrículas</a:t>
                      </a:r>
                      <a:endParaRPr kumimoji="0" lang="pt-BR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2</a:t>
                      </a: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765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0" y="1700808"/>
                <a:ext cx="11784632" cy="50167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just"/>
                <a:r>
                  <a:rPr lang="pt-BR" sz="2000" dirty="0" smtClean="0">
                    <a:latin typeface="+mj-lt"/>
                  </a:rPr>
                  <a:t>Supor a mesma IES anterior, sendo que agora, além dos cursos de graduação já descritos, ela possui também:</a:t>
                </a:r>
              </a:p>
              <a:p>
                <a:pPr algn="just"/>
                <a:endParaRPr lang="pt-BR" sz="2000" dirty="0" smtClean="0">
                  <a:latin typeface="+mj-lt"/>
                </a:endParaRPr>
              </a:p>
              <a:p>
                <a:pPr marL="342900" indent="-342900" algn="just">
                  <a:buFontTx/>
                  <a:buChar char="-"/>
                </a:pPr>
                <a:r>
                  <a:rPr lang="pt-BR" sz="2000" dirty="0" smtClean="0">
                    <a:latin typeface="+mj-lt"/>
                  </a:rPr>
                  <a:t>1 curso de Mestrado, Conceito CAPES 7, com 100 alunos ativos;</a:t>
                </a:r>
              </a:p>
              <a:p>
                <a:pPr marL="342900" indent="-342900" algn="just">
                  <a:buFontTx/>
                  <a:buChar char="-"/>
                </a:pPr>
                <a:r>
                  <a:rPr lang="pt-BR" sz="2000" dirty="0" smtClean="0">
                    <a:latin typeface="+mj-lt"/>
                  </a:rPr>
                  <a:t>1 curso de Doutorado, Conceito CAPES 4, com 50 alunos ativos.</a:t>
                </a:r>
              </a:p>
              <a:p>
                <a:pPr marL="342900" indent="-342900" algn="just">
                  <a:buFontTx/>
                  <a:buChar char="-"/>
                </a:pPr>
                <a:endParaRPr lang="pt-BR" sz="2000" dirty="0">
                  <a:latin typeface="+mj-lt"/>
                </a:endParaRPr>
              </a:p>
              <a:p>
                <a:pPr algn="just"/>
                <a:r>
                  <a:rPr lang="pt-BR" sz="2000" dirty="0" smtClean="0">
                    <a:latin typeface="+mj-lt"/>
                  </a:rPr>
                  <a:t>Fazendo referência as tabelas anteriores, concluímos que:</a:t>
                </a:r>
              </a:p>
              <a:p>
                <a:pPr marL="342900" indent="-342900" algn="just">
                  <a:buFontTx/>
                  <a:buChar char="-"/>
                </a:pPr>
                <a:r>
                  <a:rPr lang="pt-BR" sz="2000" dirty="0" smtClean="0">
                    <a:latin typeface="+mj-lt"/>
                  </a:rPr>
                  <a:t>O curso de Mestrado, possui um </a:t>
                </a:r>
                <a:r>
                  <a:rPr lang="pt-BR" sz="2000" b="1" dirty="0" smtClean="0">
                    <a:latin typeface="+mj-lt"/>
                  </a:rPr>
                  <a:t>IGC</a:t>
                </a:r>
                <a:r>
                  <a:rPr lang="pt-BR" sz="2000" dirty="0" smtClean="0">
                    <a:latin typeface="+mj-lt"/>
                  </a:rPr>
                  <a:t> relativo igual a </a:t>
                </a:r>
                <a:r>
                  <a:rPr lang="pt-BR" sz="2000" b="1" dirty="0" smtClean="0">
                    <a:latin typeface="+mj-lt"/>
                  </a:rPr>
                  <a:t>5 </a:t>
                </a:r>
                <a:r>
                  <a:rPr lang="pt-BR" sz="2000" dirty="0" smtClean="0">
                    <a:latin typeface="+mj-lt"/>
                  </a:rPr>
                  <a:t>e uma quantidade de matrículas (relativas) igual a 100 vezes 3 = </a:t>
                </a:r>
                <a:r>
                  <a:rPr lang="pt-BR" sz="2000" b="1" dirty="0" smtClean="0">
                    <a:latin typeface="+mj-lt"/>
                  </a:rPr>
                  <a:t>300</a:t>
                </a:r>
                <a:r>
                  <a:rPr lang="pt-BR" sz="2000" dirty="0" smtClean="0">
                    <a:latin typeface="+mj-lt"/>
                  </a:rPr>
                  <a:t> </a:t>
                </a:r>
                <a:r>
                  <a:rPr lang="pt-BR" sz="2000" b="1" dirty="0" smtClean="0">
                    <a:latin typeface="+mj-lt"/>
                  </a:rPr>
                  <a:t>matrículas</a:t>
                </a:r>
                <a:r>
                  <a:rPr lang="pt-BR" sz="2000" dirty="0" smtClean="0">
                    <a:latin typeface="+mj-lt"/>
                  </a:rPr>
                  <a:t>;</a:t>
                </a:r>
              </a:p>
              <a:p>
                <a:pPr marL="342900" indent="-342900" algn="just">
                  <a:buFontTx/>
                  <a:buChar char="-"/>
                </a:pPr>
                <a:r>
                  <a:rPr lang="pt-BR" sz="2000" dirty="0" smtClean="0">
                    <a:latin typeface="+mj-lt"/>
                  </a:rPr>
                  <a:t>O curso de Doutorado, possui </a:t>
                </a:r>
                <a:r>
                  <a:rPr lang="pt-BR" sz="2000" b="1" dirty="0" smtClean="0">
                    <a:latin typeface="+mj-lt"/>
                  </a:rPr>
                  <a:t>IGC</a:t>
                </a:r>
                <a:r>
                  <a:rPr lang="pt-BR" sz="2000" dirty="0" smtClean="0">
                    <a:latin typeface="+mj-lt"/>
                  </a:rPr>
                  <a:t> relativo igual a </a:t>
                </a:r>
                <a:r>
                  <a:rPr lang="pt-BR" sz="2000" b="1" dirty="0" smtClean="0">
                    <a:latin typeface="+mj-lt"/>
                  </a:rPr>
                  <a:t>4,5</a:t>
                </a:r>
                <a:r>
                  <a:rPr lang="pt-BR" sz="2000" dirty="0" smtClean="0">
                    <a:latin typeface="+mj-lt"/>
                  </a:rPr>
                  <a:t> e uma quantidade de matrículas (relativas) igual a 50 vezes 2 = </a:t>
                </a:r>
                <a:r>
                  <a:rPr lang="pt-BR" sz="2000" b="1" dirty="0" smtClean="0">
                    <a:latin typeface="+mj-lt"/>
                  </a:rPr>
                  <a:t>100 matrículas</a:t>
                </a:r>
                <a:r>
                  <a:rPr lang="pt-BR" sz="2000" dirty="0" smtClean="0">
                    <a:latin typeface="+mj-lt"/>
                  </a:rPr>
                  <a:t>. </a:t>
                </a:r>
              </a:p>
              <a:p>
                <a:pPr marL="342900" indent="-342900" algn="just">
                  <a:buFontTx/>
                  <a:buChar char="-"/>
                </a:pPr>
                <a:endParaRPr lang="pt-BR" sz="2000" i="1" dirty="0" smtClean="0">
                  <a:latin typeface="+mj-lt"/>
                </a:endParaRPr>
              </a:p>
              <a:p>
                <a:pPr algn="just"/>
                <a:r>
                  <a:rPr lang="pt-BR" sz="2000" dirty="0" smtClean="0">
                    <a:latin typeface="+mj-lt"/>
                  </a:rPr>
                  <a:t>Sendo assim a IES possui 1.400 matrículas: 1.000 matrículas na graduação, 300 matrículas no mestrado e 100 matrículas no doutorado. O IGC da IES será: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pt-BR" sz="2000" b="1" i="0">
                        <a:latin typeface="Cambria Math" panose="02040503050406030204" pitchFamily="18" charset="0"/>
                      </a:rPr>
                      <m:t>𝐈𝐆𝐂</m:t>
                    </m:r>
                    <m:r>
                      <a:rPr lang="pt-BR" sz="2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(2,905</m:t>
                    </m:r>
                    <m:r>
                      <a:rPr lang="pt-BR" sz="20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pt-BR" sz="2000" b="0" i="1" smtClean="0">
                        <a:latin typeface="Cambria Math" panose="02040503050406030204" pitchFamily="18" charset="0"/>
                      </a:rPr>
                      <m:t> 1000</m:t>
                    </m:r>
                    <m:r>
                      <a:rPr lang="pt-BR" sz="2000" i="1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r>
                      <a:rPr lang="pt-BR" sz="2000" b="0" i="1" smtClean="0">
                        <a:latin typeface="Cambria Math" panose="02040503050406030204" pitchFamily="18" charset="0"/>
                        <a:ea typeface="Cambria Math"/>
                      </a:rPr>
                      <m:t>5</m:t>
                    </m:r>
                    <m:r>
                      <a:rPr lang="pt-BR" sz="2000" i="1">
                        <a:latin typeface="Cambria Math" panose="02040503050406030204" pitchFamily="18" charset="0"/>
                        <a:ea typeface="Cambria Math"/>
                      </a:rPr>
                      <m:t>. </m:t>
                    </m:r>
                    <m:r>
                      <a:rPr lang="pt-BR" sz="2000" b="0" i="1" smtClean="0">
                        <a:latin typeface="Cambria Math" panose="02040503050406030204" pitchFamily="18" charset="0"/>
                        <a:ea typeface="Cambria Math"/>
                      </a:rPr>
                      <m:t>300</m:t>
                    </m:r>
                    <m:r>
                      <a:rPr lang="pt-BR" sz="2000" i="1">
                        <a:latin typeface="Cambria Math" panose="02040503050406030204" pitchFamily="18" charset="0"/>
                        <a:ea typeface="Cambria Math"/>
                      </a:rPr>
                      <m:t>+</m:t>
                    </m:r>
                    <m:r>
                      <a:rPr lang="pt-BR" sz="2000" b="0" i="1" smtClean="0">
                        <a:latin typeface="Cambria Math" panose="02040503050406030204" pitchFamily="18" charset="0"/>
                        <a:ea typeface="Cambria Math"/>
                      </a:rPr>
                      <m:t>4,5</m:t>
                    </m:r>
                    <m:r>
                      <a:rPr lang="pt-BR" sz="2000" i="1">
                        <a:latin typeface="Cambria Math" panose="02040503050406030204" pitchFamily="18" charset="0"/>
                        <a:ea typeface="Cambria Math"/>
                      </a:rPr>
                      <m:t>. </m:t>
                    </m:r>
                    <m:r>
                      <a:rPr lang="pt-BR" sz="2000" b="0" i="1" smtClean="0">
                        <a:latin typeface="Cambria Math" panose="02040503050406030204" pitchFamily="18" charset="0"/>
                        <a:ea typeface="Cambria Math"/>
                      </a:rPr>
                      <m:t>100</m:t>
                    </m:r>
                  </m:oMath>
                </a14:m>
                <a:r>
                  <a:rPr lang="pt-BR" sz="2000" dirty="0" smtClean="0">
                    <a:latin typeface="+mj-lt"/>
                  </a:rPr>
                  <a:t>) / 1.400 = </a:t>
                </a:r>
                <a:r>
                  <a:rPr lang="pt-BR" sz="2000" b="1" dirty="0" smtClean="0">
                    <a:latin typeface="+mj-lt"/>
                  </a:rPr>
                  <a:t>3,467</a:t>
                </a:r>
              </a:p>
              <a:p>
                <a:pPr algn="ctr"/>
                <a:endParaRPr lang="pt-BR" sz="2000" dirty="0" smtClean="0">
                  <a:latin typeface="+mj-lt"/>
                </a:endParaRPr>
              </a:p>
              <a:p>
                <a:pPr algn="just"/>
                <a:r>
                  <a:rPr lang="pt-BR" sz="2000" dirty="0" smtClean="0">
                    <a:latin typeface="+mj-lt"/>
                  </a:rPr>
                  <a:t>Dois cursos </a:t>
                </a:r>
                <a:r>
                  <a:rPr lang="pt-BR" sz="2000" i="1" dirty="0" smtClean="0">
                    <a:latin typeface="+mj-lt"/>
                  </a:rPr>
                  <a:t>stricto sensu </a:t>
                </a:r>
                <a:r>
                  <a:rPr lang="pt-BR" sz="2000" dirty="0" smtClean="0">
                    <a:latin typeface="+mj-lt"/>
                  </a:rPr>
                  <a:t>bem avaliados transformaram uma IES com IGC 3 em uma IES com IGC 4.</a:t>
                </a:r>
                <a:endParaRPr lang="pt-BR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00808"/>
                <a:ext cx="11784632" cy="5016758"/>
              </a:xfrm>
              <a:prstGeom prst="rect">
                <a:avLst/>
              </a:prstGeom>
              <a:blipFill>
                <a:blip r:embed="rId2"/>
                <a:stretch>
                  <a:fillRect l="-569" t="-608" r="-517" b="-12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/>
          <p:cNvSpPr txBox="1"/>
          <p:nvPr/>
        </p:nvSpPr>
        <p:spPr>
          <a:xfrm>
            <a:off x="3252192" y="1340768"/>
            <a:ext cx="53640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b="1" dirty="0" smtClean="0">
                <a:solidFill>
                  <a:srgbClr val="000000"/>
                </a:solidFill>
                <a:latin typeface="+mj-lt"/>
              </a:rPr>
              <a:t>O cálculo do IGC e os cursos </a:t>
            </a:r>
            <a:r>
              <a:rPr lang="pt-BR" b="1" i="1" dirty="0" smtClean="0">
                <a:solidFill>
                  <a:srgbClr val="000000"/>
                </a:solidFill>
                <a:latin typeface="+mj-lt"/>
              </a:rPr>
              <a:t>stricto sensu</a:t>
            </a:r>
            <a:endParaRPr lang="pt-BR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0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1802433"/>
            <a:ext cx="11784632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algn="just">
              <a:buFontTx/>
              <a:buChar char="-"/>
            </a:pPr>
            <a:r>
              <a:rPr lang="pt-BR" sz="2000" dirty="0" smtClean="0">
                <a:latin typeface="+mj-lt"/>
              </a:rPr>
              <a:t>Tanto </a:t>
            </a:r>
            <a:r>
              <a:rPr lang="pt-BR" sz="2000" dirty="0">
                <a:latin typeface="+mj-lt"/>
              </a:rPr>
              <a:t>a </a:t>
            </a:r>
            <a:r>
              <a:rPr lang="pt-BR" sz="2000" b="1" dirty="0">
                <a:latin typeface="+mj-lt"/>
              </a:rPr>
              <a:t>pesquisa</a:t>
            </a:r>
            <a:r>
              <a:rPr lang="pt-BR" sz="2000" dirty="0">
                <a:latin typeface="+mj-lt"/>
              </a:rPr>
              <a:t> quanto </a:t>
            </a:r>
            <a:r>
              <a:rPr lang="pt-BR" sz="2000" dirty="0" smtClean="0">
                <a:latin typeface="+mj-lt"/>
              </a:rPr>
              <a:t>as políticas </a:t>
            </a:r>
            <a:r>
              <a:rPr lang="pt-BR" sz="2000" dirty="0">
                <a:latin typeface="+mj-lt"/>
              </a:rPr>
              <a:t>de </a:t>
            </a:r>
            <a:r>
              <a:rPr lang="pt-BR" sz="2000" b="1" i="1" dirty="0">
                <a:latin typeface="+mj-lt"/>
              </a:rPr>
              <a:t>stricto sensu</a:t>
            </a:r>
            <a:r>
              <a:rPr lang="pt-BR" sz="2000" i="1" dirty="0">
                <a:latin typeface="+mj-lt"/>
              </a:rPr>
              <a:t> </a:t>
            </a:r>
            <a:r>
              <a:rPr lang="pt-BR" sz="2000" dirty="0">
                <a:latin typeface="+mj-lt"/>
              </a:rPr>
              <a:t>devem se </a:t>
            </a:r>
            <a:r>
              <a:rPr lang="pt-BR" sz="2000" b="1" dirty="0">
                <a:latin typeface="+mj-lt"/>
              </a:rPr>
              <a:t>aproximar</a:t>
            </a:r>
            <a:r>
              <a:rPr lang="pt-BR" sz="2000" dirty="0">
                <a:latin typeface="+mj-lt"/>
              </a:rPr>
              <a:t> cada vez mais da </a:t>
            </a:r>
            <a:r>
              <a:rPr lang="pt-BR" sz="2000" b="1" dirty="0">
                <a:latin typeface="+mj-lt"/>
              </a:rPr>
              <a:t>missão</a:t>
            </a:r>
            <a:r>
              <a:rPr lang="pt-BR" sz="2000" dirty="0">
                <a:latin typeface="+mj-lt"/>
              </a:rPr>
              <a:t> e dos </a:t>
            </a:r>
            <a:r>
              <a:rPr lang="pt-BR" sz="2000" b="1" dirty="0">
                <a:latin typeface="+mj-lt"/>
              </a:rPr>
              <a:t>valores</a:t>
            </a:r>
            <a:r>
              <a:rPr lang="pt-BR" sz="2000" dirty="0">
                <a:latin typeface="+mj-lt"/>
              </a:rPr>
              <a:t> das IES;</a:t>
            </a:r>
          </a:p>
          <a:p>
            <a:pPr marL="342900" indent="-342900" algn="just">
              <a:buFontTx/>
              <a:buChar char="-"/>
            </a:pPr>
            <a:endParaRPr lang="pt-BR" sz="2000" dirty="0"/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latin typeface="+mj-lt"/>
              </a:rPr>
              <a:t>O grau de importância do </a:t>
            </a:r>
            <a:r>
              <a:rPr lang="pt-BR" sz="2000" b="1" i="1" dirty="0" smtClean="0">
                <a:latin typeface="+mj-lt"/>
              </a:rPr>
              <a:t>stricto sensu </a:t>
            </a:r>
            <a:r>
              <a:rPr lang="pt-BR" sz="2000" dirty="0" smtClean="0">
                <a:latin typeface="+mj-lt"/>
              </a:rPr>
              <a:t>dentro das IES tem </a:t>
            </a:r>
            <a:r>
              <a:rPr lang="pt-BR" sz="2000" b="1" dirty="0" smtClean="0">
                <a:latin typeface="+mj-lt"/>
              </a:rPr>
              <a:t>aumentado</a:t>
            </a:r>
            <a:r>
              <a:rPr lang="pt-BR" sz="2000" dirty="0" smtClean="0">
                <a:latin typeface="+mj-lt"/>
              </a:rPr>
              <a:t> visivelmente, seja pelo </a:t>
            </a:r>
            <a:r>
              <a:rPr lang="pt-BR" sz="2000" b="1" dirty="0" smtClean="0">
                <a:latin typeface="+mj-lt"/>
              </a:rPr>
              <a:t>entendimento das suas políticas</a:t>
            </a:r>
            <a:r>
              <a:rPr lang="pt-BR" sz="2000" dirty="0" smtClean="0">
                <a:latin typeface="+mj-lt"/>
              </a:rPr>
              <a:t>, seja pelo conjunto das </a:t>
            </a:r>
            <a:r>
              <a:rPr lang="pt-BR" sz="2000" b="1" dirty="0" smtClean="0">
                <a:latin typeface="+mj-lt"/>
              </a:rPr>
              <a:t>ações que serão observadas</a:t>
            </a:r>
            <a:r>
              <a:rPr lang="pt-BR" sz="2000" dirty="0" smtClean="0">
                <a:latin typeface="+mj-lt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pt-BR" sz="2000" dirty="0">
              <a:latin typeface="+mj-lt"/>
            </a:endParaRP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latin typeface="+mj-lt"/>
              </a:rPr>
              <a:t>Identifica-se na </a:t>
            </a:r>
            <a:r>
              <a:rPr lang="pt-BR" sz="2000" i="1" dirty="0" smtClean="0">
                <a:latin typeface="+mj-lt"/>
              </a:rPr>
              <a:t>pesquisa</a:t>
            </a:r>
            <a:r>
              <a:rPr lang="pt-BR" sz="2000" dirty="0" smtClean="0">
                <a:latin typeface="+mj-lt"/>
              </a:rPr>
              <a:t> e no </a:t>
            </a:r>
            <a:r>
              <a:rPr lang="pt-BR" sz="2000" i="1" dirty="0" smtClean="0">
                <a:latin typeface="+mj-lt"/>
              </a:rPr>
              <a:t>stricto sensu </a:t>
            </a:r>
            <a:r>
              <a:rPr lang="pt-BR" sz="2000" dirty="0" smtClean="0">
                <a:latin typeface="+mj-lt"/>
              </a:rPr>
              <a:t>uma possibilidade real de </a:t>
            </a:r>
            <a:r>
              <a:rPr lang="pt-BR" sz="2000" b="1" dirty="0" smtClean="0">
                <a:latin typeface="+mj-lt"/>
              </a:rPr>
              <a:t>aprofundar a inovação tecnológica</a:t>
            </a:r>
            <a:r>
              <a:rPr lang="pt-BR" sz="2000" dirty="0" smtClean="0">
                <a:latin typeface="+mj-lt"/>
              </a:rPr>
              <a:t>, </a:t>
            </a:r>
            <a:r>
              <a:rPr lang="pt-BR" sz="2000" b="1" dirty="0" smtClean="0">
                <a:latin typeface="+mj-lt"/>
              </a:rPr>
              <a:t>trazer a experimentação e implementação de novas estratégias pedagógicas </a:t>
            </a:r>
            <a:r>
              <a:rPr lang="pt-BR" sz="2000" dirty="0" smtClean="0">
                <a:latin typeface="+mj-lt"/>
              </a:rPr>
              <a:t>e </a:t>
            </a:r>
            <a:r>
              <a:rPr lang="pt-BR" sz="2000" b="1" dirty="0" smtClean="0">
                <a:latin typeface="+mj-lt"/>
              </a:rPr>
              <a:t>aproximação com as demandas da sociedade</a:t>
            </a:r>
            <a:r>
              <a:rPr lang="pt-BR" sz="2000" dirty="0" smtClean="0">
                <a:latin typeface="+mj-lt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pt-BR" sz="2000" dirty="0" smtClean="0">
              <a:latin typeface="+mj-lt"/>
            </a:endParaRP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latin typeface="+mj-lt"/>
              </a:rPr>
              <a:t>Grande </a:t>
            </a:r>
            <a:r>
              <a:rPr lang="pt-BR" sz="2000" dirty="0">
                <a:latin typeface="+mj-lt"/>
              </a:rPr>
              <a:t>transformação do Ensino Superior no Brasil: tornar </a:t>
            </a:r>
            <a:r>
              <a:rPr lang="pt-BR" sz="2000" b="1" dirty="0">
                <a:latin typeface="+mj-lt"/>
              </a:rPr>
              <a:t>cada IES</a:t>
            </a:r>
            <a:r>
              <a:rPr lang="pt-BR" sz="2000" dirty="0">
                <a:latin typeface="+mj-lt"/>
              </a:rPr>
              <a:t>, cada curso, </a:t>
            </a:r>
            <a:r>
              <a:rPr lang="pt-BR" sz="2000" b="1" dirty="0">
                <a:latin typeface="+mj-lt"/>
              </a:rPr>
              <a:t>algo diferente, vivo, multiplicador, aberto, reflexivo e ativo, em profunda e consistente relação com a sociedade</a:t>
            </a:r>
            <a:r>
              <a:rPr lang="pt-BR" sz="2000" dirty="0" smtClean="0">
                <a:latin typeface="+mj-lt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pt-BR" sz="2000" dirty="0" smtClean="0">
              <a:latin typeface="+mj-lt"/>
            </a:endParaRPr>
          </a:p>
          <a:p>
            <a:pPr marL="342900" indent="-342900" algn="just">
              <a:buFontTx/>
              <a:buChar char="-"/>
            </a:pPr>
            <a:r>
              <a:rPr lang="pt-BR" altLang="pt-BR" sz="2000" dirty="0" smtClean="0">
                <a:latin typeface="+mj-lt"/>
              </a:rPr>
              <a:t>Estaremos </a:t>
            </a:r>
            <a:r>
              <a:rPr lang="pt-BR" altLang="pt-BR" sz="2000" dirty="0">
                <a:latin typeface="+mj-lt"/>
              </a:rPr>
              <a:t>mais </a:t>
            </a:r>
            <a:r>
              <a:rPr lang="pt-BR" sz="2000" dirty="0">
                <a:latin typeface="+mj-lt"/>
              </a:rPr>
              <a:t>adaptadas à </a:t>
            </a:r>
            <a:r>
              <a:rPr lang="pt-BR" sz="2000" b="1" dirty="0">
                <a:latin typeface="+mj-lt"/>
              </a:rPr>
              <a:t>complexidade crescente, às múltiplas contradições, à dinâmica intermitente e fortalecedora das relações sociais, de trabalho e de aprendizado</a:t>
            </a:r>
            <a:r>
              <a:rPr lang="pt-BR" sz="2000" dirty="0">
                <a:latin typeface="+mj-lt"/>
              </a:rPr>
              <a:t>, e assim nos aproximarmos mais do nosso </a:t>
            </a:r>
            <a:r>
              <a:rPr lang="pt-BR" sz="2000" b="1" dirty="0">
                <a:latin typeface="+mj-lt"/>
              </a:rPr>
              <a:t>propósito</a:t>
            </a:r>
            <a:r>
              <a:rPr lang="pt-BR" sz="2000" dirty="0">
                <a:latin typeface="+mj-lt"/>
              </a:rPr>
              <a:t>, e sairmos, por fim, mais </a:t>
            </a:r>
            <a:r>
              <a:rPr lang="pt-BR" sz="2000" b="1" dirty="0">
                <a:latin typeface="+mj-lt"/>
              </a:rPr>
              <a:t>inspirados e inspiradores</a:t>
            </a:r>
            <a:r>
              <a:rPr lang="pt-BR" sz="2000" dirty="0" smtClean="0">
                <a:latin typeface="+mj-lt"/>
              </a:rPr>
              <a:t>.</a:t>
            </a:r>
          </a:p>
          <a:p>
            <a:pPr marL="342900" indent="-342900" algn="just">
              <a:buFontTx/>
              <a:buChar char="-"/>
            </a:pPr>
            <a:endParaRPr lang="pt-BR" altLang="pt-BR" sz="2000" dirty="0"/>
          </a:p>
          <a:p>
            <a:pPr marL="342900" indent="-342900" algn="just">
              <a:buFontTx/>
              <a:buChar char="-"/>
            </a:pPr>
            <a:endParaRPr lang="pt-BR" sz="2000" dirty="0">
              <a:latin typeface="+mj-lt"/>
            </a:endParaRPr>
          </a:p>
          <a:p>
            <a:pPr algn="just"/>
            <a:endParaRPr lang="pt-BR" sz="2000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188296" y="1340768"/>
            <a:ext cx="53640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b="1" dirty="0" smtClean="0">
                <a:solidFill>
                  <a:srgbClr val="000000"/>
                </a:solidFill>
                <a:latin typeface="+mj-lt"/>
              </a:rPr>
              <a:t>Considerações finais</a:t>
            </a:r>
            <a:endParaRPr lang="pt-BR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44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42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E339D0E3-8E76-42EA-AE71-D58C055ABE64}"/>
              </a:ext>
            </a:extLst>
          </p:cNvPr>
          <p:cNvSpPr txBox="1"/>
          <p:nvPr/>
        </p:nvSpPr>
        <p:spPr>
          <a:xfrm>
            <a:off x="4655841" y="2996953"/>
            <a:ext cx="2932015" cy="871535"/>
          </a:xfrm>
          <a:prstGeom prst="rect">
            <a:avLst/>
          </a:prstGeom>
          <a:noFill/>
        </p:spPr>
        <p:txBody>
          <a:bodyPr wrap="square" lIns="55385" tIns="27693" rIns="55385" bIns="27693" rtlCol="0">
            <a:spAutoFit/>
          </a:bodyPr>
          <a:lstStyle/>
          <a:p>
            <a:r>
              <a:rPr lang="en-US" sz="5300" dirty="0" smtClean="0">
                <a:solidFill>
                  <a:schemeClr val="bg1"/>
                </a:solidFill>
                <a:latin typeface="+mn-lt"/>
                <a:cs typeface="Futura Std Medium"/>
              </a:rPr>
              <a:t>Obrigado</a:t>
            </a:r>
            <a:endParaRPr lang="en-US" sz="5300" dirty="0">
              <a:solidFill>
                <a:schemeClr val="bg1"/>
              </a:solidFill>
              <a:latin typeface="+mn-lt"/>
              <a:cs typeface="Futura Std Medium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E339D0E3-8E76-42EA-AE71-D58C055ABE64}"/>
              </a:ext>
            </a:extLst>
          </p:cNvPr>
          <p:cNvSpPr txBox="1"/>
          <p:nvPr/>
        </p:nvSpPr>
        <p:spPr>
          <a:xfrm>
            <a:off x="7916513" y="4789713"/>
            <a:ext cx="3724103" cy="394481"/>
          </a:xfrm>
          <a:prstGeom prst="rect">
            <a:avLst/>
          </a:prstGeom>
          <a:noFill/>
        </p:spPr>
        <p:txBody>
          <a:bodyPr wrap="square" lIns="55385" tIns="27693" rIns="55385" bIns="27693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+mn-lt"/>
                <a:cs typeface="Futura Std Medium"/>
              </a:rPr>
              <a:t>maxdamas@unicarioca.edu.br</a:t>
            </a:r>
            <a:endParaRPr lang="en-US" sz="2200" dirty="0">
              <a:solidFill>
                <a:schemeClr val="bg1"/>
              </a:solidFill>
              <a:latin typeface="+mn-lt"/>
              <a:cs typeface="Futura Std Medium"/>
            </a:endParaRPr>
          </a:p>
        </p:txBody>
      </p:sp>
    </p:spTree>
    <p:extLst>
      <p:ext uri="{BB962C8B-B14F-4D97-AF65-F5344CB8AC3E}">
        <p14:creationId xmlns:p14="http://schemas.microsoft.com/office/powerpoint/2010/main" val="33589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43472" y="2924944"/>
            <a:ext cx="9361040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 smtClean="0">
                <a:latin typeface="+mj-lt"/>
              </a:rPr>
              <a:t>As políticas e ações do </a:t>
            </a:r>
            <a:r>
              <a:rPr lang="pt-BR" i="1" dirty="0" smtClean="0">
                <a:latin typeface="+mj-lt"/>
              </a:rPr>
              <a:t>stricto sensu </a:t>
            </a:r>
            <a:r>
              <a:rPr lang="pt-BR" dirty="0" smtClean="0">
                <a:latin typeface="+mj-lt"/>
              </a:rPr>
              <a:t>na avaliação das IES;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dirty="0" smtClean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 smtClean="0">
                <a:latin typeface="+mj-lt"/>
              </a:rPr>
              <a:t>As políticas e ações da pesquisa na avaliação das IES;</a:t>
            </a:r>
          </a:p>
          <a:p>
            <a:pPr algn="just"/>
            <a:endParaRPr lang="pt-BR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 smtClean="0">
                <a:latin typeface="+mj-lt"/>
              </a:rPr>
              <a:t>Relação do </a:t>
            </a:r>
            <a:r>
              <a:rPr lang="pt-BR" i="1" dirty="0" smtClean="0">
                <a:latin typeface="+mj-lt"/>
              </a:rPr>
              <a:t>stricto sensu </a:t>
            </a:r>
            <a:r>
              <a:rPr lang="pt-BR" dirty="0" smtClean="0">
                <a:latin typeface="+mj-lt"/>
              </a:rPr>
              <a:t>no cálculo do IGC (Índice Geral de Cursos).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800" dirty="0"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343472" y="1801848"/>
            <a:ext cx="7560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b="1" dirty="0">
                <a:latin typeface="+mj-lt"/>
              </a:rPr>
              <a:t>Temas: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5601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1400" dirty="0">
                <a:solidFill>
                  <a:schemeClr val="bg1"/>
                </a:solidFill>
                <a:latin typeface="Calibri" panose="020F0502020204030204" pitchFamily="34" charset="0"/>
              </a:rPr>
              <a:t>NOVOS INSTRUMENTOS DE  AVALIAÇÃO: COMO ORGANIZAR A IES PARA OBTER MELHORES RESULTADOS NOS PROCESSOS AVALIATIVOS</a:t>
            </a:r>
          </a:p>
        </p:txBody>
      </p:sp>
      <p:sp>
        <p:nvSpPr>
          <p:cNvPr id="7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15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2279576" y="2390686"/>
            <a:ext cx="612068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>
                <a:latin typeface="+mj-lt"/>
              </a:rPr>
              <a:t>5 Eixos, correspondendo as 10 dimensões do SINAES:</a:t>
            </a:r>
          </a:p>
          <a:p>
            <a:pPr algn="just"/>
            <a:endParaRPr lang="pt-BR" sz="2000" dirty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Eixo 1- Planejamento e Avaliação Institucional;</a:t>
            </a:r>
          </a:p>
          <a:p>
            <a:pPr algn="just"/>
            <a:endParaRPr lang="pt-BR" sz="2000" dirty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Eixo 2- Desenvolvimento Institucional;</a:t>
            </a:r>
          </a:p>
          <a:p>
            <a:pPr algn="just"/>
            <a:endParaRPr lang="pt-BR" sz="2000" dirty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Eixo 3- Políticas Acadêmicas;</a:t>
            </a:r>
          </a:p>
          <a:p>
            <a:pPr algn="just"/>
            <a:endParaRPr lang="pt-BR" sz="2000" dirty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Eixo 4- Políticas de Gestão;</a:t>
            </a:r>
          </a:p>
          <a:p>
            <a:pPr algn="just"/>
            <a:endParaRPr lang="pt-BR" sz="2000" dirty="0">
              <a:latin typeface="+mj-lt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Eixo 5- Infraestrutura.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44080" y="1484785"/>
            <a:ext cx="68042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b="1" dirty="0" smtClean="0">
                <a:solidFill>
                  <a:srgbClr val="000000"/>
                </a:solidFill>
                <a:latin typeface="+mj-lt"/>
              </a:rPr>
              <a:t>EIXOS DE AVALIAÇÃO INSTITUCIONAL DE IES</a:t>
            </a:r>
            <a:endParaRPr lang="pt-BR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02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911424" y="2101494"/>
            <a:ext cx="1033264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 smtClean="0">
                <a:latin typeface="+mj-lt"/>
              </a:rPr>
              <a:t>Foi </a:t>
            </a:r>
            <a:r>
              <a:rPr lang="pt-BR" sz="2000" dirty="0">
                <a:latin typeface="+mj-lt"/>
              </a:rPr>
              <a:t>mantida a conceituação de 1 a 5, sendo: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1 (para não atendido);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2 (para insuficiente);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3 (para suficiente);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4 (para bom) 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+mj-lt"/>
              </a:rPr>
              <a:t>5 (para excelente).  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altLang="pt-BR" sz="2000" dirty="0">
                <a:latin typeface="+mj-lt"/>
              </a:rPr>
              <a:t>Os critérios de análise de cada indicador foram desenhados numa evolução ascendente, onde cada conceito incorpora os critérios do conceito anterior e complementa com um os mais novos critérios de análise</a:t>
            </a:r>
            <a:r>
              <a:rPr lang="pt-BR" altLang="pt-BR" sz="2000" dirty="0" smtClean="0">
                <a:latin typeface="+mj-lt"/>
              </a:rPr>
              <a:t>.</a:t>
            </a:r>
          </a:p>
          <a:p>
            <a:pPr algn="just"/>
            <a:endParaRPr lang="pt-BR" sz="2000" dirty="0">
              <a:latin typeface="+mj-lt"/>
            </a:endParaRPr>
          </a:p>
          <a:p>
            <a:pPr algn="just"/>
            <a:r>
              <a:rPr lang="pt-BR" sz="2000" dirty="0" smtClean="0">
                <a:latin typeface="+mj-lt"/>
              </a:rPr>
              <a:t>Cada eixo possui um conjunto de indicadores.</a:t>
            </a:r>
            <a:endParaRPr lang="pt-BR" sz="2000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51584" y="1454294"/>
            <a:ext cx="8892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b="1" dirty="0" smtClean="0">
                <a:solidFill>
                  <a:srgbClr val="000000"/>
                </a:solidFill>
                <a:latin typeface="+mj-lt"/>
              </a:rPr>
              <a:t>CONCEITOS DOS INDICADORES</a:t>
            </a:r>
            <a:endParaRPr lang="pt-BR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315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604881"/>
              </p:ext>
            </p:extLst>
          </p:nvPr>
        </p:nvGraphicFramePr>
        <p:xfrm>
          <a:off x="2352304" y="1988840"/>
          <a:ext cx="5904656" cy="301759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Eixos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Peso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(Instrumento Atual)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– Planejamento e Avaliação Institucional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– Desenvolvimento Institucional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– Políticas Acadêmicas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– Políticas de Gestão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– Infraestrutura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2279576" y="1556792"/>
            <a:ext cx="6121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altLang="pt-BR" sz="2000" b="1" dirty="0" smtClean="0">
                <a:latin typeface="Calibri" panose="020F0502020204030204" pitchFamily="34" charset="0"/>
              </a:rPr>
              <a:t>PESOS DOS EIXOS</a:t>
            </a:r>
            <a:endParaRPr lang="pt-BR" altLang="pt-BR" sz="2000" b="1" dirty="0">
              <a:latin typeface="Calibri" panose="020F0502020204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7328" y="5293657"/>
            <a:ext cx="121328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 smtClean="0">
                <a:latin typeface="+mj-lt"/>
              </a:rPr>
              <a:t>As políticas e ações de </a:t>
            </a:r>
            <a:r>
              <a:rPr lang="pt-BR" sz="2000" b="1" dirty="0" smtClean="0">
                <a:latin typeface="+mj-lt"/>
              </a:rPr>
              <a:t>pesquisa e </a:t>
            </a:r>
            <a:r>
              <a:rPr lang="pt-BR" sz="2000" b="1" i="1" dirty="0" smtClean="0">
                <a:latin typeface="+mj-lt"/>
              </a:rPr>
              <a:t>stricto sensu</a:t>
            </a:r>
            <a:r>
              <a:rPr lang="pt-BR" sz="2000" dirty="0" smtClean="0">
                <a:latin typeface="+mj-lt"/>
              </a:rPr>
              <a:t>, estão presentes em alguns indicadores dos </a:t>
            </a:r>
            <a:r>
              <a:rPr lang="pt-BR" sz="2000" b="1" dirty="0" smtClean="0">
                <a:latin typeface="+mj-lt"/>
              </a:rPr>
              <a:t>Eixos 2 e 3.</a:t>
            </a:r>
          </a:p>
          <a:p>
            <a:pPr algn="just"/>
            <a:endParaRPr lang="pt-BR" sz="2000" b="1" dirty="0" smtClean="0">
              <a:latin typeface="+mj-lt"/>
            </a:endParaRPr>
          </a:p>
          <a:p>
            <a:pPr algn="just"/>
            <a:r>
              <a:rPr lang="pt-BR" sz="2000" b="1" dirty="0" smtClean="0">
                <a:latin typeface="+mj-lt"/>
              </a:rPr>
              <a:t>Analisaremos os indicadores impactados, colocando em comparação a descrição do critério de análise para o conceito 5.</a:t>
            </a:r>
            <a:endParaRPr lang="pt-BR" sz="2000" b="1" dirty="0">
              <a:latin typeface="+mj-lt"/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573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59098"/>
              </p:ext>
            </p:extLst>
          </p:nvPr>
        </p:nvGraphicFramePr>
        <p:xfrm>
          <a:off x="263352" y="1988840"/>
          <a:ext cx="11449272" cy="265178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24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Indicador 2.1 (Instrumento Antigo)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 smtClean="0"/>
                        <a:t>Missão institucional, metas e objetivos do PDI. 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Indicador 2.1 (Instrumento atual)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Missão, objetivos, metas e valores institucionais.</a:t>
                      </a:r>
                      <a:endParaRPr kumimoji="0" lang="pt-BR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Quando as metas e objetivos do PDI previstos/implantados estão, de maneira </a:t>
                      </a:r>
                      <a:r>
                        <a:rPr lang="pt-BR" b="1" dirty="0" smtClean="0"/>
                        <a:t>excelente</a:t>
                      </a:r>
                      <a:r>
                        <a:rPr lang="pt-BR" dirty="0" smtClean="0"/>
                        <a:t>, articulados com a missão institucional, com o cronograma estabelecido e com os resultados do processo de avaliação institucional.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A missão, os objetivos, as metas e os valores da instituição estão expressos no PDI, comunicam-se com as políticas de ensino, de extensão e de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pesquisa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 (esta última, considerando a organização acadêmica), traduzem-se em ações institucionais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internas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,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transversais a todos os cursos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, e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externas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, por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meio dos projetos de responsabilidade social.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aixaDeTexto 3"/>
          <p:cNvSpPr txBox="1">
            <a:spLocks noChangeArrowheads="1"/>
          </p:cNvSpPr>
          <p:nvPr/>
        </p:nvSpPr>
        <p:spPr bwMode="auto">
          <a:xfrm>
            <a:off x="2423592" y="1412776"/>
            <a:ext cx="73448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pt-BR" altLang="pt-BR" sz="2000" b="1" dirty="0" smtClean="0">
                <a:latin typeface="Calibri" panose="020F0502020204030204" pitchFamily="34" charset="0"/>
              </a:rPr>
              <a:t>Nova perspectiva dentro do contexto da avaliação institucional</a:t>
            </a:r>
            <a:endParaRPr lang="pt-BR" altLang="pt-BR" sz="2000" b="1" dirty="0">
              <a:latin typeface="Calibri" panose="020F0502020204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7328" y="4869160"/>
            <a:ext cx="1213284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 smtClean="0">
                <a:latin typeface="+mj-lt"/>
              </a:rPr>
              <a:t>Não bastará a existência das políticas, mas como elas estão ligadas com o propósito da IES (missão, objetivos, metas e valores) e quais as reais ações. As políticas de pesquisa estão claramente expressas dentro desse propósito, fator inexistente no instrumento anterior.</a:t>
            </a:r>
          </a:p>
          <a:p>
            <a:pPr algn="just"/>
            <a:endParaRPr lang="pt-BR" sz="2000" dirty="0" smtClean="0">
              <a:latin typeface="+mj-lt"/>
            </a:endParaRPr>
          </a:p>
          <a:p>
            <a:pPr algn="just"/>
            <a:r>
              <a:rPr lang="pt-BR" sz="2000" dirty="0">
                <a:latin typeface="+mj-lt"/>
              </a:rPr>
              <a:t>Percebe-se uma alteração na antes subjetividade do termo “excelente” para uma objetividade do que será medido. Tal mudança avaliativa percorre todo o instrumento.</a:t>
            </a:r>
          </a:p>
          <a:p>
            <a:pPr algn="just"/>
            <a:endParaRPr lang="pt-BR" sz="2000" b="1" dirty="0">
              <a:latin typeface="+mj-lt"/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192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07049"/>
              </p:ext>
            </p:extLst>
          </p:nvPr>
        </p:nvGraphicFramePr>
        <p:xfrm>
          <a:off x="263352" y="1682448"/>
          <a:ext cx="11449272" cy="347474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24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Indicador 2.2 (Instrumento Antigo)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 smtClean="0"/>
                        <a:t>Coerência entre o PDI e as atividades de ensino de graduação e de pós-graduação.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Indicador 2.2 (Instrumento atual)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PDI, planejamento didático-instrucional e política de ensino de graduação e de pós-graduação.</a:t>
                      </a:r>
                      <a:endParaRPr kumimoji="0" lang="pt-BR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Quando há coerência excelente entre o PDI e as atividades de ensino (graduação e de pós-graduação) previstas/implantadas.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Há alinhamento entre o PDI e a política de ensino,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considerando os métodos e as técnicas didático-pedagógicas, metodologias que favorecem o atendimento educacional especializado e as atividades de avaliação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, o que se traduz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nas práticas de ensino de graduação e de pós-graduação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, com incorporação de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avanços tecnológicos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e com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metodologia que incentiva a interdisciplinaridade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, e a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promoção de ações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reconhecidamente exitosas ou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inovadoras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.</a:t>
                      </a: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7328" y="5301208"/>
            <a:ext cx="121328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 smtClean="0">
                <a:latin typeface="+mj-lt"/>
              </a:rPr>
              <a:t>Notadamente, não se busca mais a coerência, e sim o alinhamento.</a:t>
            </a:r>
          </a:p>
          <a:p>
            <a:pPr algn="just"/>
            <a:endParaRPr lang="pt-BR" sz="2000" dirty="0" smtClean="0">
              <a:latin typeface="+mj-lt"/>
            </a:endParaRPr>
          </a:p>
          <a:p>
            <a:pPr algn="just"/>
            <a:r>
              <a:rPr lang="pt-BR" sz="2000" dirty="0" smtClean="0">
                <a:latin typeface="+mj-lt"/>
              </a:rPr>
              <a:t>Tanto os cursos de graduação quanto os de pós-graduação precisam de um planejamento pedagógico com metodologias claras de estímulo à interdisciplinaridade e a ações inovadoras.</a:t>
            </a:r>
          </a:p>
        </p:txBody>
      </p:sp>
      <p:sp>
        <p:nvSpPr>
          <p:cNvPr id="9" name="CaixaDeTexto 3"/>
          <p:cNvSpPr txBox="1">
            <a:spLocks noChangeArrowheads="1"/>
          </p:cNvSpPr>
          <p:nvPr/>
        </p:nvSpPr>
        <p:spPr bwMode="auto">
          <a:xfrm>
            <a:off x="2423592" y="1228690"/>
            <a:ext cx="73448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pt-BR" altLang="pt-BR" sz="2000" b="1" dirty="0" smtClean="0">
                <a:latin typeface="Calibri" panose="020F0502020204030204" pitchFamily="34" charset="0"/>
              </a:rPr>
              <a:t>Nova perspectiva dentro do contexto da avaliação institucional</a:t>
            </a:r>
            <a:endParaRPr lang="pt-BR" altLang="pt-BR" sz="2000" b="1" dirty="0">
              <a:latin typeface="Calibri" panose="020F0502020204030204" pitchFamily="34" charset="0"/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72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299527"/>
              </p:ext>
            </p:extLst>
          </p:nvPr>
        </p:nvGraphicFramePr>
        <p:xfrm>
          <a:off x="263352" y="1988840"/>
          <a:ext cx="11449272" cy="320042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24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Indicador 2.4 (Instrumento Antigo)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 smtClean="0"/>
                        <a:t>Coerência entre o PDI e as atividades de pesquisa/iniciação científica, tecnológica, artística e cultural.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Indicador 2.3 (Instrumento atual)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PDI, política e práticas de pesquisa ou iniciação científica, de inovação tecnológica e de desenvolvimento artístico e cultural.</a:t>
                      </a:r>
                      <a:endParaRPr kumimoji="0" lang="pt-BR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Quando há coerência excelente entre o PDI e as atividades previstas/implantadas de pesquisa/iniciação científica, tecnológica, artística e cultural.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Há alinhamento entre o PDI e a política e as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práticas de pesquisa ou iniciação científica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, de inovação tecnológica e de desenvolvimento artístico e cultural, verificando-se práticas acadêmicas voltadas à produção e à interpretação do conhecimento, havendo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linhas de pesquisa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e de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trabalho transversais aos cursos ofertados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e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mecanismos de transmissão dos resultados para a comunidade.</a:t>
                      </a: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7328" y="5373216"/>
            <a:ext cx="1213284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 smtClean="0">
                <a:latin typeface="+mj-lt"/>
              </a:rPr>
              <a:t>Notadamente, não se busca mais a coerência, e sim o alinhamento.</a:t>
            </a:r>
          </a:p>
          <a:p>
            <a:pPr algn="just"/>
            <a:endParaRPr lang="pt-BR" sz="2000" dirty="0" smtClean="0">
              <a:latin typeface="+mj-lt"/>
            </a:endParaRPr>
          </a:p>
          <a:p>
            <a:pPr algn="just"/>
            <a:r>
              <a:rPr lang="pt-BR" sz="2000" dirty="0" smtClean="0">
                <a:latin typeface="+mj-lt"/>
              </a:rPr>
              <a:t>As atividades de pesquisa precisam estar associadas a linhas de pesquisa que sejam transversais a todos os cursos com a responsabilidade de transmissão dos resultados.</a:t>
            </a:r>
          </a:p>
        </p:txBody>
      </p:sp>
      <p:sp>
        <p:nvSpPr>
          <p:cNvPr id="9" name="CaixaDeTexto 3"/>
          <p:cNvSpPr txBox="1">
            <a:spLocks noChangeArrowheads="1"/>
          </p:cNvSpPr>
          <p:nvPr/>
        </p:nvSpPr>
        <p:spPr bwMode="auto">
          <a:xfrm>
            <a:off x="2423592" y="1412776"/>
            <a:ext cx="73448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pt-BR" altLang="pt-BR" sz="2000" b="1" dirty="0" smtClean="0">
                <a:latin typeface="Calibri" panose="020F0502020204030204" pitchFamily="34" charset="0"/>
              </a:rPr>
              <a:t>Nova perspectiva dentro do contexto da avaliação institucional</a:t>
            </a:r>
            <a:endParaRPr lang="pt-BR" altLang="pt-BR" sz="2000" b="1" dirty="0">
              <a:latin typeface="Calibri" panose="020F0502020204030204" pitchFamily="34" charset="0"/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57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Single Corner Rectangle 9"/>
          <p:cNvSpPr/>
          <p:nvPr/>
        </p:nvSpPr>
        <p:spPr>
          <a:xfrm flipV="1">
            <a:off x="0" y="-26988"/>
            <a:ext cx="12192000" cy="1295748"/>
          </a:xfrm>
          <a:prstGeom prst="snip1Rect">
            <a:avLst/>
          </a:prstGeom>
          <a:solidFill>
            <a:srgbClr val="2142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996360"/>
              </p:ext>
            </p:extLst>
          </p:nvPr>
        </p:nvGraphicFramePr>
        <p:xfrm>
          <a:off x="263352" y="1988840"/>
          <a:ext cx="11449272" cy="347474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24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Indicador 3.2 (Instrumento Antigo)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b="1" dirty="0" smtClean="0"/>
                        <a:t>Políticas de ensino e ações acadêmico-administrativas para os cursos de pós-graduação </a:t>
                      </a:r>
                      <a:r>
                        <a:rPr lang="pt-BR" b="1" i="1" dirty="0" smtClean="0"/>
                        <a:t>stricto sensu. </a:t>
                      </a:r>
                      <a:endParaRPr kumimoji="0" lang="pt-BR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Indicador 3.3 (Instrumento atual)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Políticas de ensino e ações acadêmico-administrativas para os cursos de pós-graduação </a:t>
                      </a: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stricto sensu</a:t>
                      </a:r>
                      <a:r>
                        <a:rPr kumimoji="0" lang="pt-BR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endParaRPr kumimoji="0" lang="pt-BR" sz="1800" b="1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dirty="0" smtClean="0"/>
                        <a:t>Quando as ações acadêmico-administrativas previstas/implantadas estão relacionadas com as políticas de ensino para os cursos de pós-graduação </a:t>
                      </a:r>
                      <a:r>
                        <a:rPr lang="pt-BR" i="1" dirty="0" smtClean="0"/>
                        <a:t>stricto sensu</a:t>
                      </a:r>
                      <a:r>
                        <a:rPr lang="pt-BR" dirty="0" smtClean="0"/>
                        <a:t>, de maneira excelente, considerando, inclusive, sua articulação com a graduação.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Myriad Pro Cond"/>
                      </a:endParaRPr>
                    </a:p>
                  </a:txBody>
                  <a:tcPr marL="91434" marR="91434" marT="45726" marB="4572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As ações acadêmico-administrativas estão relacionadas com a política de ensino para os cursos de pós-graduação </a:t>
                      </a:r>
                      <a:r>
                        <a:rPr kumimoji="0" lang="pt-B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stricto sensu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, considerando sua articulação com a graduação,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por meio de grupos de estudo ou de pesquisa, de iniciação científica e da atuação de professores dos programas de pós-graduação </a:t>
                      </a: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stricto sensu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na graduação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; adicionalmente, a IES possui </a:t>
                      </a: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Myriad Pro Cond"/>
                        </a:rPr>
                        <a:t>pelo menos um programa de pós-graduação stricto sensu avaliado com conceito 6 ou 7 pela CAPES.</a:t>
                      </a:r>
                    </a:p>
                  </a:txBody>
                  <a:tcPr marL="91434" marR="91434" marT="45726" marB="4572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47328" y="5725705"/>
            <a:ext cx="1213284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pt-BR" sz="2000" dirty="0" smtClean="0">
                <a:latin typeface="+mj-lt"/>
              </a:rPr>
              <a:t>O objetivo não é apenas existir a política de </a:t>
            </a:r>
            <a:r>
              <a:rPr lang="pt-BR" sz="2000" i="1" dirty="0" smtClean="0">
                <a:latin typeface="+mj-lt"/>
              </a:rPr>
              <a:t>stricto sensu </a:t>
            </a:r>
            <a:r>
              <a:rPr lang="pt-BR" sz="2000" dirty="0" smtClean="0">
                <a:latin typeface="+mj-lt"/>
              </a:rPr>
              <a:t>com alguma articulação com a graduação.</a:t>
            </a:r>
          </a:p>
          <a:p>
            <a:pPr algn="just"/>
            <a:r>
              <a:rPr lang="pt-BR" sz="2000" dirty="0" smtClean="0">
                <a:latin typeface="+mj-lt"/>
              </a:rPr>
              <a:t>Agora, a forma que se dá a articulação da graduação está explícita, além da exigência de pelo menos um programa com conceito CAPES 6 ou 7 (para conceito 4, deve-se ter um conceito CAPES 5).</a:t>
            </a:r>
          </a:p>
        </p:txBody>
      </p:sp>
      <p:sp>
        <p:nvSpPr>
          <p:cNvPr id="9" name="CaixaDeTexto 3"/>
          <p:cNvSpPr txBox="1">
            <a:spLocks noChangeArrowheads="1"/>
          </p:cNvSpPr>
          <p:nvPr/>
        </p:nvSpPr>
        <p:spPr bwMode="auto">
          <a:xfrm>
            <a:off x="2423592" y="1412776"/>
            <a:ext cx="73448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pt-BR" altLang="pt-BR" sz="2000" b="1" dirty="0" smtClean="0">
                <a:latin typeface="Calibri" panose="020F0502020204030204" pitchFamily="34" charset="0"/>
              </a:rPr>
              <a:t>Nova perspectiva dentro do contexto da avaliação institucional</a:t>
            </a:r>
            <a:endParaRPr lang="pt-BR" altLang="pt-BR" sz="2000" b="1" dirty="0">
              <a:latin typeface="Calibri" panose="020F0502020204030204" pitchFamily="34" charset="0"/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E706F978-2F61-4A01-9ABC-AA6CEBA9B703}"/>
              </a:ext>
            </a:extLst>
          </p:cNvPr>
          <p:cNvSpPr txBox="1"/>
          <p:nvPr/>
        </p:nvSpPr>
        <p:spPr>
          <a:xfrm>
            <a:off x="1934220" y="260648"/>
            <a:ext cx="805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AVALIAÇÃO DAS IES E A RELAÇÃO COM O </a:t>
            </a:r>
            <a:r>
              <a:rPr lang="pt-BR" altLang="pt-BR" sz="21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STRICTO SENSU </a:t>
            </a:r>
            <a:r>
              <a:rPr lang="pt-BR" altLang="pt-BR" sz="2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 A PESQUISA</a:t>
            </a:r>
            <a:endParaRPr lang="pt-BR" altLang="pt-BR" sz="2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548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8835</TotalTime>
  <Words>2497</Words>
  <Application>Microsoft Office PowerPoint</Application>
  <PresentationFormat>Widescreen</PresentationFormat>
  <Paragraphs>240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8" baseType="lpstr">
      <vt:lpstr>ＭＳ Ｐゴシック</vt:lpstr>
      <vt:lpstr>ＭＳ Ｐゴシック</vt:lpstr>
      <vt:lpstr>Arial</vt:lpstr>
      <vt:lpstr>Calibri</vt:lpstr>
      <vt:lpstr>Cambria Math</vt:lpstr>
      <vt:lpstr>Futura Std Medium</vt:lpstr>
      <vt:lpstr>Myriad Pro Cond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Design</dc:creator>
  <cp:lastModifiedBy>Eventos UVA</cp:lastModifiedBy>
  <cp:revision>751</cp:revision>
  <cp:lastPrinted>2018-09-14T00:15:18Z</cp:lastPrinted>
  <dcterms:created xsi:type="dcterms:W3CDTF">2010-05-18T15:49:44Z</dcterms:created>
  <dcterms:modified xsi:type="dcterms:W3CDTF">2018-09-14T13:38:24Z</dcterms:modified>
</cp:coreProperties>
</file>